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Dosis"/>
      <p:regular r:id="rId24"/>
      <p:bold r:id="rId25"/>
    </p:embeddedFont>
    <p:embeddedFont>
      <p:font typeface="Montserra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jT+tnKTM9Q3An7iTyNWGG4lPBt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Dosis-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regular.fntdata"/><Relationship Id="rId25" Type="http://schemas.openxmlformats.org/officeDocument/2006/relationships/font" Target="fonts/Dosis-bold.fntdata"/><Relationship Id="rId28" Type="http://schemas.openxmlformats.org/officeDocument/2006/relationships/font" Target="fonts/Montserrat-italic.fntdata"/><Relationship Id="rId27"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65f130b85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g265f130b85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66454c0e98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 name="Google Shape;125;g266454c0e98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5f130b859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265f130b859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5f130b859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265f130b859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63d8c6c46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g2663d8c6c4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663d8c6c46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g2663d8c6c46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66454c0e98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266454c0e98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663d8c6c46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7" name="Google Shape;167;g2663d8c6c46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663d8c6c46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g2663d8c6c46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66454c0e98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g266454c0e98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663d8c6c46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2663d8c6c46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5f130b859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265f130b859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6454c0e9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g266454c0e9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5f130b859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265f130b859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5f130b859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265f130b859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65f130b859_0_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g265f130b859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66454c0e98_0_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g266454c0e98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6454c0e98_0_6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g266454c0e98_0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5f130b859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g265f130b859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kaggle.com/datasets/subhamjain/loan-prediction-based-on-customer-behavio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mcikalmerdeka/Dacke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g265f130b859_0_0"/>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65" name="Google Shape;65;g265f130b859_0_0"/>
          <p:cNvSpPr txBox="1"/>
          <p:nvPr/>
        </p:nvSpPr>
        <p:spPr>
          <a:xfrm>
            <a:off x="410617" y="997149"/>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Homework</a:t>
            </a:r>
            <a:endParaRPr b="0" i="0" sz="1400" u="none" cap="none" strike="noStrike">
              <a:solidFill>
                <a:schemeClr val="lt1"/>
              </a:solidFill>
              <a:latin typeface="Arial"/>
              <a:ea typeface="Arial"/>
              <a:cs typeface="Arial"/>
              <a:sym typeface="Arial"/>
            </a:endParaRPr>
          </a:p>
        </p:txBody>
      </p:sp>
      <p:sp>
        <p:nvSpPr>
          <p:cNvPr id="66" name="Google Shape;66;g265f130b859_0_0"/>
          <p:cNvSpPr txBox="1"/>
          <p:nvPr/>
        </p:nvSpPr>
        <p:spPr>
          <a:xfrm>
            <a:off x="410636" y="2134225"/>
            <a:ext cx="7406100" cy="39867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Final Project - Stage 1</a:t>
            </a:r>
            <a:endParaRPr b="0" i="0" sz="32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t/>
            </a:r>
            <a:endParaRPr b="0" i="0" sz="32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Kelompok 3</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1. Muhammad Cikal Merdeka</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2. Maulana Rifan Haditama</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3. Maulana Ibrahim</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4. Maria Meidiana Siahaan</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5. Revita Rahmadini</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6. Nugraha Eddy Wijayanto</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7. Mochamad Ali Mustofa</a:t>
            </a:r>
            <a:endParaRPr b="0" i="0" sz="3400" u="none" cap="none" strike="noStrike">
              <a:solidFill>
                <a:schemeClr val="lt1"/>
              </a:solidFill>
              <a:latin typeface="Montserrat"/>
              <a:ea typeface="Montserrat"/>
              <a:cs typeface="Montserrat"/>
              <a:sym typeface="Montserrat"/>
            </a:endParaRPr>
          </a:p>
        </p:txBody>
      </p:sp>
      <p:cxnSp>
        <p:nvCxnSpPr>
          <p:cNvPr id="67" name="Google Shape;67;g265f130b859_0_0"/>
          <p:cNvCxnSpPr/>
          <p:nvPr/>
        </p:nvCxnSpPr>
        <p:spPr>
          <a:xfrm>
            <a:off x="506494" y="18136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66454c0e98_0_83"/>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3200"/>
              <a:buFont typeface="Arial"/>
              <a:buNone/>
            </a:pPr>
            <a:r>
              <a:rPr b="1" i="0" lang="en-US" sz="3200" u="none" cap="none" strike="noStrike">
                <a:solidFill>
                  <a:srgbClr val="0198A3"/>
                </a:solidFill>
                <a:latin typeface="Montserrat"/>
                <a:ea typeface="Montserrat"/>
                <a:cs typeface="Montserrat"/>
                <a:sym typeface="Montserrat"/>
              </a:rPr>
              <a:t>2. Univariate Analysis</a:t>
            </a:r>
            <a:endParaRPr b="1" i="0" sz="3200" u="none" cap="none" strike="noStrike">
              <a:solidFill>
                <a:srgbClr val="0198A3"/>
              </a:solidFill>
              <a:latin typeface="Montserrat"/>
              <a:ea typeface="Montserrat"/>
              <a:cs typeface="Montserrat"/>
              <a:sym typeface="Montserrat"/>
            </a:endParaRPr>
          </a:p>
        </p:txBody>
      </p:sp>
      <p:pic>
        <p:nvPicPr>
          <p:cNvPr id="128" name="Google Shape;128;g266454c0e98_0_83"/>
          <p:cNvPicPr preferRelativeResize="0"/>
          <p:nvPr/>
        </p:nvPicPr>
        <p:blipFill rotWithShape="1">
          <a:blip r:embed="rId3">
            <a:alphaModFix/>
          </a:blip>
          <a:srcRect b="66945" l="0" r="0" t="0"/>
          <a:stretch/>
        </p:blipFill>
        <p:spPr>
          <a:xfrm>
            <a:off x="1171575" y="1499525"/>
            <a:ext cx="4846399" cy="2411849"/>
          </a:xfrm>
          <a:prstGeom prst="rect">
            <a:avLst/>
          </a:prstGeom>
          <a:noFill/>
          <a:ln>
            <a:noFill/>
          </a:ln>
        </p:spPr>
      </p:pic>
      <p:pic>
        <p:nvPicPr>
          <p:cNvPr id="129" name="Google Shape;129;g266454c0e98_0_83"/>
          <p:cNvPicPr preferRelativeResize="0"/>
          <p:nvPr/>
        </p:nvPicPr>
        <p:blipFill rotWithShape="1">
          <a:blip r:embed="rId3">
            <a:alphaModFix/>
          </a:blip>
          <a:srcRect b="34601" l="0" r="0" t="33055"/>
          <a:stretch/>
        </p:blipFill>
        <p:spPr>
          <a:xfrm>
            <a:off x="6325925" y="1498437"/>
            <a:ext cx="4846320" cy="2414015"/>
          </a:xfrm>
          <a:prstGeom prst="rect">
            <a:avLst/>
          </a:prstGeom>
          <a:noFill/>
          <a:ln>
            <a:noFill/>
          </a:ln>
        </p:spPr>
      </p:pic>
      <p:pic>
        <p:nvPicPr>
          <p:cNvPr id="130" name="Google Shape;130;g266454c0e98_0_83"/>
          <p:cNvPicPr preferRelativeResize="0"/>
          <p:nvPr/>
        </p:nvPicPr>
        <p:blipFill rotWithShape="1">
          <a:blip r:embed="rId3">
            <a:alphaModFix/>
          </a:blip>
          <a:srcRect b="0" l="0" r="0" t="67655"/>
          <a:stretch/>
        </p:blipFill>
        <p:spPr>
          <a:xfrm>
            <a:off x="3672838" y="4173550"/>
            <a:ext cx="4846320" cy="241401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65f130b859_0_78"/>
          <p:cNvSpPr txBox="1"/>
          <p:nvPr/>
        </p:nvSpPr>
        <p:spPr>
          <a:xfrm>
            <a:off x="1041725" y="1562675"/>
            <a:ext cx="10533000" cy="4530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100"/>
              </a:spcBef>
              <a:spcAft>
                <a:spcPts val="0"/>
              </a:spcAft>
              <a:buClr>
                <a:srgbClr val="000000"/>
              </a:buClr>
              <a:buSzPts val="1250"/>
              <a:buFont typeface="Arial"/>
              <a:buNone/>
            </a:pPr>
            <a:r>
              <a:rPr b="0" i="0" lang="en-US" sz="1250" u="none" cap="none" strike="noStrike">
                <a:solidFill>
                  <a:schemeClr val="dk1"/>
                </a:solidFill>
                <a:latin typeface="Arial"/>
                <a:ea typeface="Arial"/>
                <a:cs typeface="Arial"/>
                <a:sym typeface="Arial"/>
              </a:rPr>
              <a:t>A. Untuk analisis pada kolom numerical, ditemukan beberapa hal seperti :</a:t>
            </a:r>
            <a:endParaRPr b="0" i="0" sz="1250" u="none" cap="none" strike="noStrike">
              <a:solidFill>
                <a:schemeClr val="dk1"/>
              </a:solidFill>
              <a:latin typeface="Arial"/>
              <a:ea typeface="Arial"/>
              <a:cs typeface="Arial"/>
              <a:sym typeface="Arial"/>
            </a:endParaRPr>
          </a:p>
          <a:p>
            <a:pPr indent="-307975" lvl="0" marL="457200" marR="0" rtl="0" algn="l">
              <a:lnSpc>
                <a:spcPct val="115000"/>
              </a:lnSpc>
              <a:spcBef>
                <a:spcPts val="1100"/>
              </a:spcBef>
              <a:spcAft>
                <a:spcPts val="0"/>
              </a:spcAft>
              <a:buClr>
                <a:schemeClr val="dk1"/>
              </a:buClr>
              <a:buSzPts val="1250"/>
              <a:buFont typeface="Arial"/>
              <a:buAutoNum type="arabicPeriod"/>
            </a:pPr>
            <a:r>
              <a:rPr b="0" i="0" lang="en-US" sz="1250" u="none" cap="none" strike="noStrike">
                <a:solidFill>
                  <a:schemeClr val="dk1"/>
                </a:solidFill>
                <a:latin typeface="Arial"/>
                <a:ea typeface="Arial"/>
                <a:cs typeface="Arial"/>
                <a:sym typeface="Arial"/>
              </a:rPr>
              <a:t>Untuk target (Risk_Flag) distribusinya merupakan bimodal dan cukup mendominasi pada nilai 0 (Tidak gagal bayar atau tidak default)</a:t>
            </a:r>
            <a:endParaRPr b="0" i="0" sz="1250" u="none" cap="none" strike="noStrike">
              <a:solidFill>
                <a:schemeClr val="dk1"/>
              </a:solidFill>
              <a:latin typeface="Arial"/>
              <a:ea typeface="Arial"/>
              <a:cs typeface="Arial"/>
              <a:sym typeface="Arial"/>
            </a:endParaRPr>
          </a:p>
          <a:p>
            <a:pPr indent="-307975" lvl="0" marL="457200" marR="0" rtl="0" algn="l">
              <a:lnSpc>
                <a:spcPct val="115000"/>
              </a:lnSpc>
              <a:spcBef>
                <a:spcPts val="0"/>
              </a:spcBef>
              <a:spcAft>
                <a:spcPts val="0"/>
              </a:spcAft>
              <a:buClr>
                <a:schemeClr val="dk1"/>
              </a:buClr>
              <a:buSzPts val="1250"/>
              <a:buFont typeface="Arial"/>
              <a:buAutoNum type="arabicPeriod"/>
            </a:pPr>
            <a:r>
              <a:rPr b="0" i="0" lang="en-US" sz="1250" u="none" cap="none" strike="noStrike">
                <a:solidFill>
                  <a:schemeClr val="dk1"/>
                </a:solidFill>
                <a:latin typeface="Arial"/>
                <a:ea typeface="Arial"/>
                <a:cs typeface="Arial"/>
                <a:sym typeface="Arial"/>
              </a:rPr>
              <a:t>Feature Income, Age, &amp; Experience memiliki distribusi yg cenderung seragam/uniform, feature Current_House_Years memiliki distribusi multi-modal, dan feature Current_Job_Years memiliki distribusi non-normal (skewed multi-modal) yang ditunjukkan oleh histplot dengan kde. Untuk keseluruhan feature numerical tidak terdapat outliers yang ditunjukkan oleh boxplot</a:t>
            </a:r>
            <a:endParaRPr b="0" i="0" sz="1250" u="none" cap="none" strike="noStrike">
              <a:solidFill>
                <a:schemeClr val="dk1"/>
              </a:solidFill>
              <a:latin typeface="Arial"/>
              <a:ea typeface="Arial"/>
              <a:cs typeface="Arial"/>
              <a:sym typeface="Arial"/>
            </a:endParaRPr>
          </a:p>
          <a:p>
            <a:pPr indent="-307975" lvl="0" marL="457200" marR="0" rtl="0" algn="l">
              <a:lnSpc>
                <a:spcPct val="115000"/>
              </a:lnSpc>
              <a:spcBef>
                <a:spcPts val="0"/>
              </a:spcBef>
              <a:spcAft>
                <a:spcPts val="0"/>
              </a:spcAft>
              <a:buClr>
                <a:schemeClr val="dk1"/>
              </a:buClr>
              <a:buSzPts val="1250"/>
              <a:buFont typeface="Arial"/>
              <a:buAutoNum type="arabicPeriod"/>
            </a:pPr>
            <a:r>
              <a:rPr b="0" i="0" lang="en-US" sz="1250" u="none" cap="none" strike="noStrike">
                <a:solidFill>
                  <a:schemeClr val="dk1"/>
                </a:solidFill>
                <a:latin typeface="Arial"/>
                <a:ea typeface="Arial"/>
                <a:cs typeface="Arial"/>
                <a:sym typeface="Arial"/>
              </a:rPr>
              <a:t>Beberapa feature perlu dilakukan scaling seperti income dan age</a:t>
            </a:r>
            <a:endParaRPr b="0" i="0" sz="1250" u="none" cap="none" strike="noStrike">
              <a:solidFill>
                <a:schemeClr val="dk1"/>
              </a:solidFill>
              <a:latin typeface="Arial"/>
              <a:ea typeface="Arial"/>
              <a:cs typeface="Arial"/>
              <a:sym typeface="Arial"/>
            </a:endParaRPr>
          </a:p>
          <a:p>
            <a:pPr indent="0" lvl="0" marL="0" marR="0" rtl="0" algn="l">
              <a:lnSpc>
                <a:spcPct val="115000"/>
              </a:lnSpc>
              <a:spcBef>
                <a:spcPts val="1100"/>
              </a:spcBef>
              <a:spcAft>
                <a:spcPts val="0"/>
              </a:spcAft>
              <a:buClr>
                <a:srgbClr val="000000"/>
              </a:buClr>
              <a:buSzPts val="1250"/>
              <a:buFont typeface="Arial"/>
              <a:buNone/>
            </a:pPr>
            <a:r>
              <a:rPr b="0" i="0" lang="en-US" sz="1250" u="none" cap="none" strike="noStrike">
                <a:solidFill>
                  <a:schemeClr val="dk1"/>
                </a:solidFill>
                <a:latin typeface="Arial"/>
                <a:ea typeface="Arial"/>
                <a:cs typeface="Arial"/>
                <a:sym typeface="Arial"/>
              </a:rPr>
              <a:t>B. Untuk analisis pada kolom categorical, ditemukan beberapa hal seperti :</a:t>
            </a:r>
            <a:endParaRPr b="0" i="0" sz="1250" u="none" cap="none" strike="noStrike">
              <a:solidFill>
                <a:schemeClr val="dk1"/>
              </a:solidFill>
              <a:latin typeface="Arial"/>
              <a:ea typeface="Arial"/>
              <a:cs typeface="Arial"/>
              <a:sym typeface="Arial"/>
            </a:endParaRPr>
          </a:p>
          <a:p>
            <a:pPr indent="-307975" lvl="0" marL="457200" marR="0" rtl="0" algn="l">
              <a:lnSpc>
                <a:spcPct val="115000"/>
              </a:lnSpc>
              <a:spcBef>
                <a:spcPts val="1100"/>
              </a:spcBef>
              <a:spcAft>
                <a:spcPts val="0"/>
              </a:spcAft>
              <a:buClr>
                <a:schemeClr val="dk1"/>
              </a:buClr>
              <a:buSzPts val="1250"/>
              <a:buFont typeface="Arial"/>
              <a:buAutoNum type="arabicPeriod"/>
            </a:pPr>
            <a:r>
              <a:rPr b="0" i="0" lang="en-US" sz="1250" u="none" cap="none" strike="noStrike">
                <a:solidFill>
                  <a:schemeClr val="dk1"/>
                </a:solidFill>
                <a:latin typeface="Arial"/>
                <a:ea typeface="Arial"/>
                <a:cs typeface="Arial"/>
                <a:sym typeface="Arial"/>
              </a:rPr>
              <a:t>Kategori pada feature Profession, City, dan State yang terlalu banyak untuk dilakukan plotting</a:t>
            </a:r>
            <a:endParaRPr b="0" i="0" sz="1250" u="none" cap="none" strike="noStrike">
              <a:solidFill>
                <a:schemeClr val="dk1"/>
              </a:solidFill>
              <a:latin typeface="Arial"/>
              <a:ea typeface="Arial"/>
              <a:cs typeface="Arial"/>
              <a:sym typeface="Arial"/>
            </a:endParaRPr>
          </a:p>
          <a:p>
            <a:pPr indent="-307975" lvl="0" marL="457200" marR="0" rtl="0" algn="l">
              <a:lnSpc>
                <a:spcPct val="115000"/>
              </a:lnSpc>
              <a:spcBef>
                <a:spcPts val="0"/>
              </a:spcBef>
              <a:spcAft>
                <a:spcPts val="0"/>
              </a:spcAft>
              <a:buClr>
                <a:schemeClr val="dk1"/>
              </a:buClr>
              <a:buSzPts val="1250"/>
              <a:buFont typeface="Arial"/>
              <a:buAutoNum type="arabicPeriod"/>
            </a:pPr>
            <a:r>
              <a:rPr b="0" i="0" lang="en-US" sz="1250" u="none" cap="none" strike="noStrike">
                <a:solidFill>
                  <a:schemeClr val="dk1"/>
                </a:solidFill>
                <a:latin typeface="Arial"/>
                <a:ea typeface="Arial"/>
                <a:cs typeface="Arial"/>
                <a:sym typeface="Arial"/>
              </a:rPr>
              <a:t>Terdapat feature dengan nilai mendominasi, antara lain: (nama kolom: nilai)</a:t>
            </a:r>
            <a:endParaRPr b="0" i="0" sz="1250" u="none" cap="none" strike="noStrike">
              <a:solidFill>
                <a:schemeClr val="dk1"/>
              </a:solidFill>
              <a:latin typeface="Arial"/>
              <a:ea typeface="Arial"/>
              <a:cs typeface="Arial"/>
              <a:sym typeface="Arial"/>
            </a:endParaRPr>
          </a:p>
          <a:p>
            <a:pPr indent="-307975" lvl="0" marL="4572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latin typeface="Arial"/>
                <a:ea typeface="Arial"/>
                <a:cs typeface="Arial"/>
                <a:sym typeface="Arial"/>
              </a:rPr>
              <a:t>Car_Ownership: no</a:t>
            </a:r>
            <a:endParaRPr b="0" i="0" sz="1250" u="none" cap="none" strike="noStrike">
              <a:solidFill>
                <a:schemeClr val="dk1"/>
              </a:solidFill>
              <a:latin typeface="Arial"/>
              <a:ea typeface="Arial"/>
              <a:cs typeface="Arial"/>
              <a:sym typeface="Arial"/>
            </a:endParaRPr>
          </a:p>
          <a:p>
            <a:pPr indent="-307975" lvl="0" marL="4572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latin typeface="Arial"/>
                <a:ea typeface="Arial"/>
                <a:cs typeface="Arial"/>
                <a:sym typeface="Arial"/>
              </a:rPr>
              <a:t>House_Ownership: rented</a:t>
            </a:r>
            <a:endParaRPr b="0" i="0" sz="1250" u="none" cap="none" strike="noStrike">
              <a:solidFill>
                <a:schemeClr val="dk1"/>
              </a:solidFill>
              <a:latin typeface="Arial"/>
              <a:ea typeface="Arial"/>
              <a:cs typeface="Arial"/>
              <a:sym typeface="Arial"/>
            </a:endParaRPr>
          </a:p>
          <a:p>
            <a:pPr indent="-307975" lvl="0" marL="457200" marR="0" rtl="0" algn="l">
              <a:lnSpc>
                <a:spcPct val="115000"/>
              </a:lnSpc>
              <a:spcBef>
                <a:spcPts val="0"/>
              </a:spcBef>
              <a:spcAft>
                <a:spcPts val="0"/>
              </a:spcAft>
              <a:buClr>
                <a:schemeClr val="dk1"/>
              </a:buClr>
              <a:buSzPts val="1250"/>
              <a:buFont typeface="Arial"/>
              <a:buChar char="●"/>
            </a:pPr>
            <a:r>
              <a:rPr b="0" i="0" lang="en-US" sz="1250" u="none" cap="none" strike="noStrike">
                <a:solidFill>
                  <a:schemeClr val="dk1"/>
                </a:solidFill>
                <a:latin typeface="Arial"/>
                <a:ea typeface="Arial"/>
                <a:cs typeface="Arial"/>
                <a:sym typeface="Arial"/>
              </a:rPr>
              <a:t>Married/Single: single</a:t>
            </a:r>
            <a:endParaRPr b="0" i="0" sz="1250" u="none" cap="none" strike="noStrike">
              <a:solidFill>
                <a:schemeClr val="dk1"/>
              </a:solidFill>
              <a:latin typeface="Arial"/>
              <a:ea typeface="Arial"/>
              <a:cs typeface="Arial"/>
              <a:sym typeface="Arial"/>
            </a:endParaRPr>
          </a:p>
          <a:p>
            <a:pPr indent="0" lvl="0" marL="0" marR="0" rtl="0" algn="l">
              <a:lnSpc>
                <a:spcPct val="115000"/>
              </a:lnSpc>
              <a:spcBef>
                <a:spcPts val="1100"/>
              </a:spcBef>
              <a:spcAft>
                <a:spcPts val="0"/>
              </a:spcAft>
              <a:buClr>
                <a:srgbClr val="000000"/>
              </a:buClr>
              <a:buSzPts val="1250"/>
              <a:buFont typeface="Arial"/>
              <a:buNone/>
            </a:pPr>
            <a:r>
              <a:rPr b="0" i="0" lang="en-US" sz="1250" u="none" cap="none" strike="noStrike">
                <a:solidFill>
                  <a:schemeClr val="dk1"/>
                </a:solidFill>
                <a:latin typeface="Arial"/>
                <a:ea typeface="Arial"/>
                <a:cs typeface="Arial"/>
                <a:sym typeface="Arial"/>
              </a:rPr>
              <a:t>C. Beberapa hal yang harus di follow-up saat data pre-processing antara lain :</a:t>
            </a:r>
            <a:endParaRPr b="0" i="0" sz="1250" u="none" cap="none" strike="noStrike">
              <a:solidFill>
                <a:schemeClr val="dk1"/>
              </a:solidFill>
              <a:latin typeface="Arial"/>
              <a:ea typeface="Arial"/>
              <a:cs typeface="Arial"/>
              <a:sym typeface="Arial"/>
            </a:endParaRPr>
          </a:p>
          <a:p>
            <a:pPr indent="-307975" lvl="0" marL="457200" marR="0" rtl="0" algn="l">
              <a:lnSpc>
                <a:spcPct val="115000"/>
              </a:lnSpc>
              <a:spcBef>
                <a:spcPts val="1100"/>
              </a:spcBef>
              <a:spcAft>
                <a:spcPts val="0"/>
              </a:spcAft>
              <a:buClr>
                <a:schemeClr val="dk1"/>
              </a:buClr>
              <a:buSzPts val="1250"/>
              <a:buFont typeface="Arial"/>
              <a:buAutoNum type="arabicPeriod"/>
            </a:pPr>
            <a:r>
              <a:rPr b="0" i="0" lang="en-US" sz="1250" u="none" cap="none" strike="noStrike">
                <a:solidFill>
                  <a:schemeClr val="dk1"/>
                </a:solidFill>
                <a:latin typeface="Arial"/>
                <a:ea typeface="Arial"/>
                <a:cs typeface="Arial"/>
                <a:sym typeface="Arial"/>
              </a:rPr>
              <a:t>Menghandle data categorical dari feature Profession, City, dan State yang terlalu banyak, bisa dilakukan dengan grouping/pengelompokkan tertentu dengan tujuan mengurangi jumlah nilai sebelum melakukan encoding</a:t>
            </a:r>
            <a:endParaRPr b="0" i="0" sz="1250" u="none" cap="none" strike="noStrike">
              <a:solidFill>
                <a:schemeClr val="dk1"/>
              </a:solidFill>
              <a:latin typeface="Arial"/>
              <a:ea typeface="Arial"/>
              <a:cs typeface="Arial"/>
              <a:sym typeface="Arial"/>
            </a:endParaRPr>
          </a:p>
          <a:p>
            <a:pPr indent="-307975" lvl="0" marL="457200" marR="0" rtl="0" algn="l">
              <a:lnSpc>
                <a:spcPct val="115000"/>
              </a:lnSpc>
              <a:spcBef>
                <a:spcPts val="0"/>
              </a:spcBef>
              <a:spcAft>
                <a:spcPts val="0"/>
              </a:spcAft>
              <a:buClr>
                <a:schemeClr val="dk1"/>
              </a:buClr>
              <a:buSzPts val="1250"/>
              <a:buFont typeface="Arial"/>
              <a:buAutoNum type="arabicPeriod"/>
            </a:pPr>
            <a:r>
              <a:rPr b="0" i="0" lang="en-US" sz="1250" u="none" cap="none" strike="noStrike">
                <a:solidFill>
                  <a:schemeClr val="dk1"/>
                </a:solidFill>
                <a:latin typeface="Arial"/>
                <a:ea typeface="Arial"/>
                <a:cs typeface="Arial"/>
                <a:sym typeface="Arial"/>
              </a:rPr>
              <a:t>Mungkin perlu dilakukan sampling karena adanya class imbalance pada target dimana Risk_Flag 1 (Gagal bayar) hanya 12.3% dari total data yang dimana kasus ini tergolong degree of imbalance moderate(1-20%)</a:t>
            </a:r>
            <a:endParaRPr b="0" i="0" sz="2200" u="none" cap="none" strike="noStrike">
              <a:solidFill>
                <a:schemeClr val="dk1"/>
              </a:solidFill>
              <a:latin typeface="Arial"/>
              <a:ea typeface="Arial"/>
              <a:cs typeface="Arial"/>
              <a:sym typeface="Arial"/>
            </a:endParaRPr>
          </a:p>
        </p:txBody>
      </p:sp>
      <p:sp>
        <p:nvSpPr>
          <p:cNvPr id="136" name="Google Shape;136;g265f130b859_0_78"/>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2. Univariate Analysis</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65f130b859_0_83"/>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3. Multivariate Analysis</a:t>
            </a:r>
            <a:endParaRPr b="1" i="0" sz="3200" u="none" cap="none" strike="noStrike">
              <a:solidFill>
                <a:srgbClr val="0198A3"/>
              </a:solidFill>
              <a:latin typeface="Montserrat"/>
              <a:ea typeface="Montserrat"/>
              <a:cs typeface="Montserrat"/>
              <a:sym typeface="Montserrat"/>
            </a:endParaRPr>
          </a:p>
        </p:txBody>
      </p:sp>
      <p:pic>
        <p:nvPicPr>
          <p:cNvPr id="142" name="Google Shape;142;g265f130b859_0_83"/>
          <p:cNvPicPr preferRelativeResize="0"/>
          <p:nvPr/>
        </p:nvPicPr>
        <p:blipFill>
          <a:blip r:embed="rId3">
            <a:alphaModFix/>
          </a:blip>
          <a:stretch>
            <a:fillRect/>
          </a:stretch>
        </p:blipFill>
        <p:spPr>
          <a:xfrm>
            <a:off x="1188000" y="1404625"/>
            <a:ext cx="4178425" cy="3551976"/>
          </a:xfrm>
          <a:prstGeom prst="rect">
            <a:avLst/>
          </a:prstGeom>
          <a:noFill/>
          <a:ln>
            <a:noFill/>
          </a:ln>
        </p:spPr>
      </p:pic>
      <p:pic>
        <p:nvPicPr>
          <p:cNvPr id="143" name="Google Shape;143;g265f130b859_0_83"/>
          <p:cNvPicPr preferRelativeResize="0"/>
          <p:nvPr/>
        </p:nvPicPr>
        <p:blipFill>
          <a:blip r:embed="rId4">
            <a:alphaModFix/>
          </a:blip>
          <a:stretch>
            <a:fillRect/>
          </a:stretch>
        </p:blipFill>
        <p:spPr>
          <a:xfrm>
            <a:off x="6137325" y="1109017"/>
            <a:ext cx="5648403" cy="527155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663d8c6c46_0_22"/>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3. Multivariate Analysis</a:t>
            </a:r>
            <a:endParaRPr b="1" i="0" sz="3200" u="none" cap="none" strike="noStrike">
              <a:solidFill>
                <a:srgbClr val="0198A3"/>
              </a:solidFill>
              <a:latin typeface="Montserrat"/>
              <a:ea typeface="Montserrat"/>
              <a:cs typeface="Montserrat"/>
              <a:sym typeface="Montserrat"/>
            </a:endParaRPr>
          </a:p>
        </p:txBody>
      </p:sp>
      <p:sp>
        <p:nvSpPr>
          <p:cNvPr id="149" name="Google Shape;149;g2663d8c6c46_0_22"/>
          <p:cNvSpPr txBox="1"/>
          <p:nvPr/>
        </p:nvSpPr>
        <p:spPr>
          <a:xfrm>
            <a:off x="1041725" y="1562675"/>
            <a:ext cx="10533000" cy="20517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100"/>
              </a:spcBef>
              <a:spcAft>
                <a:spcPts val="0"/>
              </a:spcAft>
              <a:buNone/>
            </a:pPr>
            <a:r>
              <a:rPr lang="en-US" sz="1750">
                <a:solidFill>
                  <a:schemeClr val="dk1"/>
                </a:solidFill>
              </a:rPr>
              <a:t>A. Untuk sementara dari proses EDA ini (sebelum melakukan feature encoding) hubungan antar keseluruhan feature numerical yang ada dengan target tergolong memiliki korelasi yang rendah (&lt;0.04). Feature yang paling relevan adalah Experience (-0.035), Age (-0.022), dan Current_Job_Years (-0.017).</a:t>
            </a:r>
            <a:endParaRPr sz="1750">
              <a:solidFill>
                <a:schemeClr val="dk1"/>
              </a:solidFill>
            </a:endParaRPr>
          </a:p>
          <a:p>
            <a:pPr indent="0" lvl="0" marL="0" rtl="0" algn="l">
              <a:lnSpc>
                <a:spcPct val="115000"/>
              </a:lnSpc>
              <a:spcBef>
                <a:spcPts val="1100"/>
              </a:spcBef>
              <a:spcAft>
                <a:spcPts val="0"/>
              </a:spcAft>
              <a:buNone/>
            </a:pPr>
            <a:r>
              <a:rPr lang="en-US" sz="1750">
                <a:solidFill>
                  <a:schemeClr val="dk1"/>
                </a:solidFill>
              </a:rPr>
              <a:t>B. Feature Experience dan Current_Job_Years memiliki korelasi yang cukup tinggi (0.646) yang mengindikasikan kedua feature redundan sehingga perlu di-drop salah satunya. Sedangkan untuk hubungan antar fitur lainnya memiliki korelasi cukup rendah &lt;= 0.02.</a:t>
            </a:r>
            <a:endParaRPr sz="195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663d8c6c46_0_3"/>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4. Business Insights</a:t>
            </a:r>
            <a:endParaRPr b="1" sz="3200">
              <a:solidFill>
                <a:srgbClr val="0198A3"/>
              </a:solidFill>
              <a:latin typeface="Montserrat"/>
              <a:ea typeface="Montserrat"/>
              <a:cs typeface="Montserrat"/>
              <a:sym typeface="Montserrat"/>
            </a:endParaRPr>
          </a:p>
        </p:txBody>
      </p:sp>
      <p:pic>
        <p:nvPicPr>
          <p:cNvPr id="155" name="Google Shape;155;g2663d8c6c46_0_3"/>
          <p:cNvPicPr preferRelativeResize="0"/>
          <p:nvPr/>
        </p:nvPicPr>
        <p:blipFill>
          <a:blip r:embed="rId3">
            <a:alphaModFix/>
          </a:blip>
          <a:stretch>
            <a:fillRect/>
          </a:stretch>
        </p:blipFill>
        <p:spPr>
          <a:xfrm>
            <a:off x="2363925" y="1281650"/>
            <a:ext cx="2771351" cy="5576348"/>
          </a:xfrm>
          <a:prstGeom prst="rect">
            <a:avLst/>
          </a:prstGeom>
          <a:noFill/>
          <a:ln>
            <a:noFill/>
          </a:ln>
        </p:spPr>
      </p:pic>
      <p:pic>
        <p:nvPicPr>
          <p:cNvPr id="156" name="Google Shape;156;g2663d8c6c46_0_3"/>
          <p:cNvPicPr preferRelativeResize="0"/>
          <p:nvPr/>
        </p:nvPicPr>
        <p:blipFill>
          <a:blip r:embed="rId4">
            <a:alphaModFix/>
          </a:blip>
          <a:stretch>
            <a:fillRect/>
          </a:stretch>
        </p:blipFill>
        <p:spPr>
          <a:xfrm>
            <a:off x="6005725" y="1281650"/>
            <a:ext cx="3684100" cy="1803250"/>
          </a:xfrm>
          <a:prstGeom prst="rect">
            <a:avLst/>
          </a:prstGeom>
          <a:noFill/>
          <a:ln>
            <a:noFill/>
          </a:ln>
        </p:spPr>
      </p:pic>
      <p:pic>
        <p:nvPicPr>
          <p:cNvPr id="157" name="Google Shape;157;g2663d8c6c46_0_3"/>
          <p:cNvPicPr preferRelativeResize="0"/>
          <p:nvPr/>
        </p:nvPicPr>
        <p:blipFill>
          <a:blip r:embed="rId5">
            <a:alphaModFix/>
          </a:blip>
          <a:stretch>
            <a:fillRect/>
          </a:stretch>
        </p:blipFill>
        <p:spPr>
          <a:xfrm>
            <a:off x="6005725" y="3084900"/>
            <a:ext cx="5028806" cy="1803250"/>
          </a:xfrm>
          <a:prstGeom prst="rect">
            <a:avLst/>
          </a:prstGeom>
          <a:noFill/>
          <a:ln>
            <a:noFill/>
          </a:ln>
        </p:spPr>
      </p:pic>
      <p:pic>
        <p:nvPicPr>
          <p:cNvPr id="158" name="Google Shape;158;g2663d8c6c46_0_3"/>
          <p:cNvPicPr preferRelativeResize="0"/>
          <p:nvPr/>
        </p:nvPicPr>
        <p:blipFill>
          <a:blip r:embed="rId6">
            <a:alphaModFix/>
          </a:blip>
          <a:stretch>
            <a:fillRect/>
          </a:stretch>
        </p:blipFill>
        <p:spPr>
          <a:xfrm>
            <a:off x="6005738" y="4888150"/>
            <a:ext cx="3684067" cy="1803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66454c0e98_0_105"/>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4. Business Insights</a:t>
            </a:r>
            <a:endParaRPr b="1" sz="3200">
              <a:solidFill>
                <a:srgbClr val="0198A3"/>
              </a:solidFill>
              <a:latin typeface="Montserrat"/>
              <a:ea typeface="Montserrat"/>
              <a:cs typeface="Montserrat"/>
              <a:sym typeface="Montserrat"/>
            </a:endParaRPr>
          </a:p>
        </p:txBody>
      </p:sp>
      <p:sp>
        <p:nvSpPr>
          <p:cNvPr id="164" name="Google Shape;164;g266454c0e98_0_105"/>
          <p:cNvSpPr txBox="1"/>
          <p:nvPr/>
        </p:nvSpPr>
        <p:spPr>
          <a:xfrm>
            <a:off x="1041725" y="1562675"/>
            <a:ext cx="10533000" cy="3946200"/>
          </a:xfrm>
          <a:prstGeom prst="rect">
            <a:avLst/>
          </a:prstGeom>
          <a:noFill/>
          <a:ln>
            <a:noFill/>
          </a:ln>
        </p:spPr>
        <p:txBody>
          <a:bodyPr anchorCtr="0" anchor="t" bIns="45700" lIns="91425" spcFirstLastPara="1" rIns="91425" wrap="square" tIns="45700">
            <a:spAutoFit/>
          </a:bodyPr>
          <a:lstStyle/>
          <a:p>
            <a:pPr indent="0" lvl="0" marL="0" marR="266700" rtl="0" algn="l">
              <a:lnSpc>
                <a:spcPct val="115000"/>
              </a:lnSpc>
              <a:spcBef>
                <a:spcPts val="1100"/>
              </a:spcBef>
              <a:spcAft>
                <a:spcPts val="0"/>
              </a:spcAft>
              <a:buNone/>
            </a:pPr>
            <a:r>
              <a:rPr lang="en-US" sz="1700">
                <a:solidFill>
                  <a:schemeClr val="dk1"/>
                </a:solidFill>
              </a:rPr>
              <a:t>Dari informasi feature kategorikal, customer yang mengajukan pinjaman (loan) kebanyakan berasal dari golongan yang single, hanya memiliki rumah sewa (rented), dan tidak memiliki mobil. Jika dibandingkan untuk setiap kategori, maka :</a:t>
            </a:r>
            <a:endParaRPr sz="1700">
              <a:solidFill>
                <a:schemeClr val="dk1"/>
              </a:solidFill>
            </a:endParaRPr>
          </a:p>
          <a:p>
            <a:pPr indent="-336550" lvl="0" marL="457200" marR="266700" rtl="0" algn="l">
              <a:lnSpc>
                <a:spcPct val="115000"/>
              </a:lnSpc>
              <a:spcBef>
                <a:spcPts val="1100"/>
              </a:spcBef>
              <a:spcAft>
                <a:spcPts val="0"/>
              </a:spcAft>
              <a:buClr>
                <a:schemeClr val="dk1"/>
              </a:buClr>
              <a:buSzPts val="1700"/>
              <a:buAutoNum type="arabicPeriod"/>
            </a:pPr>
            <a:r>
              <a:rPr lang="en-US" sz="1700">
                <a:solidFill>
                  <a:schemeClr val="dk1"/>
                </a:solidFill>
              </a:rPr>
              <a:t> Berdasarkan status married atau single, customer yang single sedikit lebih cenderung berpotensi gagal bayar (default) dibandingkan customer married</a:t>
            </a:r>
            <a:endParaRPr sz="1700">
              <a:solidFill>
                <a:schemeClr val="dk1"/>
              </a:solidFill>
            </a:endParaRPr>
          </a:p>
          <a:p>
            <a:pPr indent="-336550" lvl="0" marL="457200" marR="266700" rtl="0" algn="l">
              <a:lnSpc>
                <a:spcPct val="115000"/>
              </a:lnSpc>
              <a:spcBef>
                <a:spcPts val="0"/>
              </a:spcBef>
              <a:spcAft>
                <a:spcPts val="0"/>
              </a:spcAft>
              <a:buClr>
                <a:schemeClr val="dk1"/>
              </a:buClr>
              <a:buSzPts val="1700"/>
              <a:buAutoNum type="arabicPeriod"/>
            </a:pPr>
            <a:r>
              <a:rPr lang="en-US" sz="1700">
                <a:solidFill>
                  <a:schemeClr val="dk1"/>
                </a:solidFill>
              </a:rPr>
              <a:t>Berdasarkan status rumah customer, customer yang memiliki rumah sewa (rented) cenderung memiliki potensi gagal bayar yang lebih tinggi (default) dibandingkan customer yang memiliki rumah pribadi atau tidak memiliki rumah/sewa</a:t>
            </a:r>
            <a:endParaRPr sz="1700">
              <a:solidFill>
                <a:schemeClr val="dk1"/>
              </a:solidFill>
            </a:endParaRPr>
          </a:p>
          <a:p>
            <a:pPr indent="-336550" lvl="0" marL="457200" marR="266700" rtl="0" algn="l">
              <a:lnSpc>
                <a:spcPct val="115000"/>
              </a:lnSpc>
              <a:spcBef>
                <a:spcPts val="0"/>
              </a:spcBef>
              <a:spcAft>
                <a:spcPts val="0"/>
              </a:spcAft>
              <a:buClr>
                <a:schemeClr val="dk1"/>
              </a:buClr>
              <a:buSzPts val="1700"/>
              <a:buAutoNum type="arabicPeriod"/>
            </a:pPr>
            <a:r>
              <a:rPr lang="en-US" sz="1700">
                <a:solidFill>
                  <a:schemeClr val="dk1"/>
                </a:solidFill>
              </a:rPr>
              <a:t>Berdasarkan status kepemilikan kendaraan mobil, customer yang tidak memiliki mobil sedikit lebih cenderung berpotensi gagal bayar dibandingkan yang memiliki mobil</a:t>
            </a:r>
            <a:endParaRPr sz="1700">
              <a:solidFill>
                <a:schemeClr val="dk1"/>
              </a:solidFill>
            </a:endParaRPr>
          </a:p>
          <a:p>
            <a:pPr indent="0" lvl="0" marL="0" marR="266700" rtl="0" algn="l">
              <a:lnSpc>
                <a:spcPct val="115000"/>
              </a:lnSpc>
              <a:spcBef>
                <a:spcPts val="1100"/>
              </a:spcBef>
              <a:spcAft>
                <a:spcPts val="1100"/>
              </a:spcAft>
              <a:buNone/>
            </a:pPr>
            <a:r>
              <a:rPr lang="en-US" sz="1700">
                <a:solidFill>
                  <a:schemeClr val="dk1"/>
                </a:solidFill>
              </a:rPr>
              <a:t>Namun, perlu digarisbawahi bahwa hal-hal tersebut bisa jadi bias dikarenakan jumlah dari data yang tersedia terhadap kategori tersebut yang memang lebih banyak dibandingkan kategori yang lainnya.</a:t>
            </a:r>
            <a:endParaRPr sz="17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663d8c6c46_0_17"/>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4. Business Insight</a:t>
            </a:r>
            <a:endParaRPr b="1" i="0" sz="3200" u="none" cap="none" strike="noStrike">
              <a:solidFill>
                <a:srgbClr val="0198A3"/>
              </a:solidFill>
              <a:latin typeface="Montserrat"/>
              <a:ea typeface="Montserrat"/>
              <a:cs typeface="Montserrat"/>
              <a:sym typeface="Montserrat"/>
            </a:endParaRPr>
          </a:p>
        </p:txBody>
      </p:sp>
      <p:pic>
        <p:nvPicPr>
          <p:cNvPr id="170" name="Google Shape;170;g2663d8c6c46_0_17"/>
          <p:cNvPicPr preferRelativeResize="0"/>
          <p:nvPr/>
        </p:nvPicPr>
        <p:blipFill>
          <a:blip r:embed="rId3">
            <a:alphaModFix/>
          </a:blip>
          <a:stretch>
            <a:fillRect/>
          </a:stretch>
        </p:blipFill>
        <p:spPr>
          <a:xfrm>
            <a:off x="697700" y="1832525"/>
            <a:ext cx="5319201" cy="3302674"/>
          </a:xfrm>
          <a:prstGeom prst="rect">
            <a:avLst/>
          </a:prstGeom>
          <a:noFill/>
          <a:ln>
            <a:noFill/>
          </a:ln>
        </p:spPr>
      </p:pic>
      <p:pic>
        <p:nvPicPr>
          <p:cNvPr id="171" name="Google Shape;171;g2663d8c6c46_0_17"/>
          <p:cNvPicPr preferRelativeResize="0"/>
          <p:nvPr/>
        </p:nvPicPr>
        <p:blipFill>
          <a:blip r:embed="rId4">
            <a:alphaModFix/>
          </a:blip>
          <a:stretch>
            <a:fillRect/>
          </a:stretch>
        </p:blipFill>
        <p:spPr>
          <a:xfrm>
            <a:off x="6339301" y="1833367"/>
            <a:ext cx="5321809" cy="3300983"/>
          </a:xfrm>
          <a:prstGeom prst="rect">
            <a:avLst/>
          </a:prstGeom>
          <a:noFill/>
          <a:ln>
            <a:noFill/>
          </a:ln>
        </p:spPr>
      </p:pic>
      <p:sp>
        <p:nvSpPr>
          <p:cNvPr id="172" name="Google Shape;172;g2663d8c6c46_0_17"/>
          <p:cNvSpPr txBox="1"/>
          <p:nvPr/>
        </p:nvSpPr>
        <p:spPr>
          <a:xfrm>
            <a:off x="829500" y="5474050"/>
            <a:ext cx="10533000" cy="955800"/>
          </a:xfrm>
          <a:prstGeom prst="rect">
            <a:avLst/>
          </a:prstGeom>
          <a:noFill/>
          <a:ln>
            <a:noFill/>
          </a:ln>
        </p:spPr>
        <p:txBody>
          <a:bodyPr anchorCtr="0" anchor="t" bIns="45700" lIns="91425" spcFirstLastPara="1" rIns="91425" wrap="square" tIns="45700">
            <a:spAutoFit/>
          </a:bodyPr>
          <a:lstStyle/>
          <a:p>
            <a:pPr indent="0" lvl="0" marL="0" marR="266700" rtl="0" algn="l">
              <a:lnSpc>
                <a:spcPct val="115000"/>
              </a:lnSpc>
              <a:spcBef>
                <a:spcPts val="1100"/>
              </a:spcBef>
              <a:spcAft>
                <a:spcPts val="1100"/>
              </a:spcAft>
              <a:buNone/>
            </a:pPr>
            <a:r>
              <a:rPr lang="en-US" sz="1700">
                <a:solidFill>
                  <a:schemeClr val="dk1"/>
                </a:solidFill>
              </a:rPr>
              <a:t>Police_Officer, Software_Developer, Air_Traffic_Controller, Surveyor, dan Physician merupakan profesi yang memiliki jumlah default paling tinggi; sedangkan profesi Designer, Engineer, Economist, Petroleum_Engineer, Technology_Specialist merupakan profesi dengan jumlah default terendah</a:t>
            </a:r>
            <a:endParaRPr sz="17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663d8c6c46_0_35"/>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4. Business Insight</a:t>
            </a:r>
            <a:endParaRPr b="1" i="0" sz="3200" u="none" cap="none" strike="noStrike">
              <a:solidFill>
                <a:srgbClr val="0198A3"/>
              </a:solidFill>
              <a:latin typeface="Montserrat"/>
              <a:ea typeface="Montserrat"/>
              <a:cs typeface="Montserrat"/>
              <a:sym typeface="Montserrat"/>
            </a:endParaRPr>
          </a:p>
        </p:txBody>
      </p:sp>
      <p:pic>
        <p:nvPicPr>
          <p:cNvPr id="178" name="Google Shape;178;g2663d8c6c46_0_35"/>
          <p:cNvPicPr preferRelativeResize="0"/>
          <p:nvPr/>
        </p:nvPicPr>
        <p:blipFill>
          <a:blip r:embed="rId3">
            <a:alphaModFix/>
          </a:blip>
          <a:stretch>
            <a:fillRect/>
          </a:stretch>
        </p:blipFill>
        <p:spPr>
          <a:xfrm>
            <a:off x="676700" y="1778505"/>
            <a:ext cx="5321809" cy="3300983"/>
          </a:xfrm>
          <a:prstGeom prst="rect">
            <a:avLst/>
          </a:prstGeom>
          <a:noFill/>
          <a:ln>
            <a:noFill/>
          </a:ln>
        </p:spPr>
      </p:pic>
      <p:pic>
        <p:nvPicPr>
          <p:cNvPr id="179" name="Google Shape;179;g2663d8c6c46_0_35"/>
          <p:cNvPicPr preferRelativeResize="0"/>
          <p:nvPr/>
        </p:nvPicPr>
        <p:blipFill>
          <a:blip r:embed="rId4">
            <a:alphaModFix/>
          </a:blip>
          <a:stretch>
            <a:fillRect/>
          </a:stretch>
        </p:blipFill>
        <p:spPr>
          <a:xfrm>
            <a:off x="6239057" y="1778513"/>
            <a:ext cx="5321809" cy="3300983"/>
          </a:xfrm>
          <a:prstGeom prst="rect">
            <a:avLst/>
          </a:prstGeom>
          <a:noFill/>
          <a:ln>
            <a:noFill/>
          </a:ln>
        </p:spPr>
      </p:pic>
      <p:sp>
        <p:nvSpPr>
          <p:cNvPr id="180" name="Google Shape;180;g2663d8c6c46_0_35"/>
          <p:cNvSpPr txBox="1"/>
          <p:nvPr/>
        </p:nvSpPr>
        <p:spPr>
          <a:xfrm>
            <a:off x="829500" y="5474050"/>
            <a:ext cx="10533000" cy="955800"/>
          </a:xfrm>
          <a:prstGeom prst="rect">
            <a:avLst/>
          </a:prstGeom>
          <a:noFill/>
          <a:ln>
            <a:noFill/>
          </a:ln>
        </p:spPr>
        <p:txBody>
          <a:bodyPr anchorCtr="0" anchor="t" bIns="45700" lIns="91425" spcFirstLastPara="1" rIns="91425" wrap="square" tIns="45700">
            <a:spAutoFit/>
          </a:bodyPr>
          <a:lstStyle/>
          <a:p>
            <a:pPr indent="0" lvl="0" marL="0" marR="266700" rtl="0" algn="l">
              <a:lnSpc>
                <a:spcPct val="115000"/>
              </a:lnSpc>
              <a:spcBef>
                <a:spcPts val="1100"/>
              </a:spcBef>
              <a:spcAft>
                <a:spcPts val="1100"/>
              </a:spcAft>
              <a:buNone/>
            </a:pPr>
            <a:r>
              <a:rPr lang="en-US" sz="1700">
                <a:solidFill>
                  <a:schemeClr val="dk1"/>
                </a:solidFill>
              </a:rPr>
              <a:t>Uttar Pradesh, West Bengal, Andhra Pradesh, Mahasashtra, dan Bihar adalah 5 besar state yang memiliki customer dengan default paling besar; sedangkan Himachal_Pradesh, Uttar_Pradesh[5], Mizoram, Chandigarh, dan Sikkim merupakan state dengan jumlah customer default terendah</a:t>
            </a:r>
            <a:endParaRPr sz="17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66454c0e98_0_97"/>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4. Business Insight</a:t>
            </a:r>
            <a:endParaRPr b="1" i="0" sz="3200" u="none" cap="none" strike="noStrike">
              <a:solidFill>
                <a:srgbClr val="0198A3"/>
              </a:solidFill>
              <a:latin typeface="Montserrat"/>
              <a:ea typeface="Montserrat"/>
              <a:cs typeface="Montserrat"/>
              <a:sym typeface="Montserrat"/>
            </a:endParaRPr>
          </a:p>
        </p:txBody>
      </p:sp>
      <p:pic>
        <p:nvPicPr>
          <p:cNvPr id="186" name="Google Shape;186;g266454c0e98_0_97"/>
          <p:cNvPicPr preferRelativeResize="0"/>
          <p:nvPr/>
        </p:nvPicPr>
        <p:blipFill>
          <a:blip r:embed="rId3">
            <a:alphaModFix/>
          </a:blip>
          <a:stretch>
            <a:fillRect/>
          </a:stretch>
        </p:blipFill>
        <p:spPr>
          <a:xfrm>
            <a:off x="687175" y="1778505"/>
            <a:ext cx="5321809" cy="3300983"/>
          </a:xfrm>
          <a:prstGeom prst="rect">
            <a:avLst/>
          </a:prstGeom>
          <a:noFill/>
          <a:ln>
            <a:noFill/>
          </a:ln>
        </p:spPr>
      </p:pic>
      <p:pic>
        <p:nvPicPr>
          <p:cNvPr id="187" name="Google Shape;187;g266454c0e98_0_97"/>
          <p:cNvPicPr preferRelativeResize="0"/>
          <p:nvPr/>
        </p:nvPicPr>
        <p:blipFill>
          <a:blip r:embed="rId4">
            <a:alphaModFix/>
          </a:blip>
          <a:stretch>
            <a:fillRect/>
          </a:stretch>
        </p:blipFill>
        <p:spPr>
          <a:xfrm>
            <a:off x="6393700" y="1778513"/>
            <a:ext cx="5321807" cy="3300983"/>
          </a:xfrm>
          <a:prstGeom prst="rect">
            <a:avLst/>
          </a:prstGeom>
          <a:noFill/>
          <a:ln>
            <a:noFill/>
          </a:ln>
        </p:spPr>
      </p:pic>
      <p:sp>
        <p:nvSpPr>
          <p:cNvPr id="188" name="Google Shape;188;g266454c0e98_0_97"/>
          <p:cNvSpPr txBox="1"/>
          <p:nvPr/>
        </p:nvSpPr>
        <p:spPr>
          <a:xfrm>
            <a:off x="829500" y="5474050"/>
            <a:ext cx="10533000" cy="955800"/>
          </a:xfrm>
          <a:prstGeom prst="rect">
            <a:avLst/>
          </a:prstGeom>
          <a:noFill/>
          <a:ln>
            <a:noFill/>
          </a:ln>
        </p:spPr>
        <p:txBody>
          <a:bodyPr anchorCtr="0" anchor="t" bIns="45700" lIns="91425" spcFirstLastPara="1" rIns="91425" wrap="square" tIns="45700">
            <a:spAutoFit/>
          </a:bodyPr>
          <a:lstStyle/>
          <a:p>
            <a:pPr indent="0" lvl="0" marL="0" marR="266700" rtl="0" algn="l">
              <a:lnSpc>
                <a:spcPct val="115000"/>
              </a:lnSpc>
              <a:spcBef>
                <a:spcPts val="1100"/>
              </a:spcBef>
              <a:spcAft>
                <a:spcPts val="1100"/>
              </a:spcAft>
              <a:buNone/>
            </a:pPr>
            <a:r>
              <a:rPr lang="en-US" sz="1700">
                <a:solidFill>
                  <a:schemeClr val="dk1"/>
                </a:solidFill>
              </a:rPr>
              <a:t>Kochi, Satna, Buxar[37], Srinagar, dan Indore adalah 5 besar city yang memiliki customer dengan default paling besar; sedangkan Latur, Katni, Bijapur, Sultan_Pur_Majra, Ganhinagar merupakan city dengan jumlah customer default terendah.</a:t>
            </a:r>
            <a:endParaRPr sz="17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663d8c6c46_0_40"/>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5</a:t>
            </a:r>
            <a:r>
              <a:rPr b="1" lang="en-US" sz="3200">
                <a:solidFill>
                  <a:srgbClr val="0198A3"/>
                </a:solidFill>
                <a:latin typeface="Montserrat"/>
                <a:ea typeface="Montserrat"/>
                <a:cs typeface="Montserrat"/>
                <a:sym typeface="Montserrat"/>
              </a:rPr>
              <a:t>. Business Recommendation</a:t>
            </a:r>
            <a:endParaRPr b="1" i="0" sz="3200" u="none" cap="none" strike="noStrike">
              <a:solidFill>
                <a:srgbClr val="0198A3"/>
              </a:solidFill>
              <a:latin typeface="Montserrat"/>
              <a:ea typeface="Montserrat"/>
              <a:cs typeface="Montserrat"/>
              <a:sym typeface="Montserrat"/>
            </a:endParaRPr>
          </a:p>
        </p:txBody>
      </p:sp>
      <p:sp>
        <p:nvSpPr>
          <p:cNvPr id="194" name="Google Shape;194;g2663d8c6c46_0_40"/>
          <p:cNvSpPr txBox="1"/>
          <p:nvPr/>
        </p:nvSpPr>
        <p:spPr>
          <a:xfrm>
            <a:off x="1041725" y="1562675"/>
            <a:ext cx="10533000" cy="2761500"/>
          </a:xfrm>
          <a:prstGeom prst="rect">
            <a:avLst/>
          </a:prstGeom>
          <a:noFill/>
          <a:ln>
            <a:noFill/>
          </a:ln>
        </p:spPr>
        <p:txBody>
          <a:bodyPr anchorCtr="0" anchor="t" bIns="45700" lIns="91425" spcFirstLastPara="1" rIns="91425" wrap="square" tIns="45700">
            <a:spAutoFit/>
          </a:bodyPr>
          <a:lstStyle/>
          <a:p>
            <a:pPr indent="-336550" lvl="0" marL="457200" marR="266700" rtl="0" algn="l">
              <a:lnSpc>
                <a:spcPct val="115000"/>
              </a:lnSpc>
              <a:spcBef>
                <a:spcPts val="1100"/>
              </a:spcBef>
              <a:spcAft>
                <a:spcPts val="0"/>
              </a:spcAft>
              <a:buClr>
                <a:schemeClr val="dk1"/>
              </a:buClr>
              <a:buSzPts val="1700"/>
              <a:buAutoNum type="arabicPeriod"/>
            </a:pPr>
            <a:r>
              <a:rPr lang="en-US" sz="1700">
                <a:solidFill>
                  <a:schemeClr val="dk1"/>
                </a:solidFill>
              </a:rPr>
              <a:t>Perusahaan perlu mengurangi/membatasi nasabah yang tidak memiliki mobil karena memiliki resiko gagal bayar lebih tinggi daripada nasabah yang memiliki mobil</a:t>
            </a:r>
            <a:endParaRPr sz="1700">
              <a:solidFill>
                <a:schemeClr val="dk1"/>
              </a:solidFill>
            </a:endParaRPr>
          </a:p>
          <a:p>
            <a:pPr indent="-336550" lvl="0" marL="457200" marR="266700" rtl="0" algn="l">
              <a:lnSpc>
                <a:spcPct val="115000"/>
              </a:lnSpc>
              <a:spcBef>
                <a:spcPts val="0"/>
              </a:spcBef>
              <a:spcAft>
                <a:spcPts val="0"/>
              </a:spcAft>
              <a:buClr>
                <a:schemeClr val="dk1"/>
              </a:buClr>
              <a:buSzPts val="1700"/>
              <a:buAutoNum type="arabicPeriod"/>
            </a:pPr>
            <a:r>
              <a:rPr lang="en-US" sz="1700">
                <a:solidFill>
                  <a:schemeClr val="dk1"/>
                </a:solidFill>
              </a:rPr>
              <a:t>Perusahaan perlu mengurangi/membatasi nasabah yang memiliki status single daripada status married</a:t>
            </a:r>
            <a:endParaRPr sz="1700">
              <a:solidFill>
                <a:schemeClr val="dk1"/>
              </a:solidFill>
            </a:endParaRPr>
          </a:p>
          <a:p>
            <a:pPr indent="-336550" lvl="0" marL="457200" marR="266700" rtl="0" algn="l">
              <a:lnSpc>
                <a:spcPct val="115000"/>
              </a:lnSpc>
              <a:spcBef>
                <a:spcPts val="0"/>
              </a:spcBef>
              <a:spcAft>
                <a:spcPts val="0"/>
              </a:spcAft>
              <a:buClr>
                <a:schemeClr val="dk1"/>
              </a:buClr>
              <a:buSzPts val="1700"/>
              <a:buAutoNum type="arabicPeriod"/>
            </a:pPr>
            <a:r>
              <a:rPr lang="en-US" sz="1700">
                <a:solidFill>
                  <a:schemeClr val="dk1"/>
                </a:solidFill>
              </a:rPr>
              <a:t>Perusahaan perlu mengurangi/membatasi nasabah dengan status rumah rented(sewa)</a:t>
            </a:r>
            <a:endParaRPr sz="1700">
              <a:solidFill>
                <a:schemeClr val="dk1"/>
              </a:solidFill>
            </a:endParaRPr>
          </a:p>
          <a:p>
            <a:pPr indent="-336550" lvl="0" marL="457200" marR="266700" rtl="0" algn="l">
              <a:lnSpc>
                <a:spcPct val="115000"/>
              </a:lnSpc>
              <a:spcBef>
                <a:spcPts val="0"/>
              </a:spcBef>
              <a:spcAft>
                <a:spcPts val="0"/>
              </a:spcAft>
              <a:buClr>
                <a:schemeClr val="dk1"/>
              </a:buClr>
              <a:buSzPts val="1700"/>
              <a:buAutoNum type="arabicPeriod"/>
            </a:pPr>
            <a:r>
              <a:rPr lang="en-US" sz="1700">
                <a:solidFill>
                  <a:schemeClr val="dk1"/>
                </a:solidFill>
              </a:rPr>
              <a:t>Perusahaan perlu mengurangi/membatasi nasabah yang ingin mengajukan pinjaman dari profesi, state, dan city tertentu yang memiliki data historical default tinggi dan menambah nasabah yang berasal dari profesi, state, dan city tertentu yang memiliki data historical default rendah sesuai temuan pada insight</a:t>
            </a:r>
            <a:endParaRPr sz="17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65f130b859_0_58"/>
          <p:cNvSpPr txBox="1"/>
          <p:nvPr/>
        </p:nvSpPr>
        <p:spPr>
          <a:xfrm>
            <a:off x="1041725" y="1887700"/>
            <a:ext cx="10533000" cy="908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Loan Prediction Based on Customer Behavior</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sng" cap="none" strike="noStrike">
                <a:solidFill>
                  <a:schemeClr val="hlink"/>
                </a:solidFill>
                <a:latin typeface="Dosis"/>
                <a:ea typeface="Dosis"/>
                <a:cs typeface="Dosis"/>
                <a:sym typeface="Dosis"/>
                <a:hlinkClick r:id="rId3"/>
              </a:rPr>
              <a:t>https://www.kaggle.com/datasets/subhamjain/loan-prediction-based-on-customer-behavior</a:t>
            </a:r>
            <a:endParaRPr b="0" i="0" sz="3000" u="none" cap="none" strike="noStrike">
              <a:solidFill>
                <a:schemeClr val="dk1"/>
              </a:solidFill>
              <a:latin typeface="Arial"/>
              <a:ea typeface="Arial"/>
              <a:cs typeface="Arial"/>
              <a:sym typeface="Arial"/>
            </a:endParaRPr>
          </a:p>
        </p:txBody>
      </p:sp>
      <p:sp>
        <p:nvSpPr>
          <p:cNvPr id="73" name="Google Shape;73;g265f130b859_0_58"/>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Dataset</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66454c0e98_0_0"/>
          <p:cNvSpPr txBox="1"/>
          <p:nvPr/>
        </p:nvSpPr>
        <p:spPr>
          <a:xfrm>
            <a:off x="1041725" y="1887700"/>
            <a:ext cx="10533000" cy="908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2000">
                <a:solidFill>
                  <a:schemeClr val="dk1"/>
                </a:solidFill>
                <a:latin typeface="Dosis"/>
                <a:ea typeface="Dosis"/>
                <a:cs typeface="Dosis"/>
                <a:sym typeface="Dosis"/>
              </a:rPr>
              <a:t>Dackers Final Poject Repository</a:t>
            </a:r>
            <a:endParaRPr sz="2000">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lang="en-US" sz="2000" u="sng">
                <a:solidFill>
                  <a:schemeClr val="hlink"/>
                </a:solidFill>
                <a:latin typeface="Dosis"/>
                <a:ea typeface="Dosis"/>
                <a:cs typeface="Dosis"/>
                <a:sym typeface="Dosis"/>
                <a:hlinkClick r:id="rId3"/>
              </a:rPr>
              <a:t>https://github.com/mcikalmerdeka/Dackers</a:t>
            </a:r>
            <a:r>
              <a:rPr lang="en-US" sz="2000">
                <a:solidFill>
                  <a:schemeClr val="dk1"/>
                </a:solidFill>
                <a:latin typeface="Dosis"/>
                <a:ea typeface="Dosis"/>
                <a:cs typeface="Dosis"/>
                <a:sym typeface="Dosis"/>
              </a:rPr>
              <a:t> </a:t>
            </a:r>
            <a:endParaRPr b="0" i="0" sz="3000" u="none" cap="none" strike="noStrike">
              <a:solidFill>
                <a:schemeClr val="dk1"/>
              </a:solidFill>
              <a:latin typeface="Arial"/>
              <a:ea typeface="Arial"/>
              <a:cs typeface="Arial"/>
              <a:sym typeface="Arial"/>
            </a:endParaRPr>
          </a:p>
        </p:txBody>
      </p:sp>
      <p:sp>
        <p:nvSpPr>
          <p:cNvPr id="79" name="Google Shape;79;g266454c0e98_0_0"/>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lang="en-US" sz="3200">
                <a:solidFill>
                  <a:srgbClr val="0198A3"/>
                </a:solidFill>
                <a:latin typeface="Montserrat"/>
                <a:ea typeface="Montserrat"/>
                <a:cs typeface="Montserrat"/>
                <a:sym typeface="Montserrat"/>
              </a:rPr>
              <a:t>GitHub Repository</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65f130b859_0_139"/>
          <p:cNvSpPr txBox="1"/>
          <p:nvPr/>
        </p:nvSpPr>
        <p:spPr>
          <a:xfrm>
            <a:off x="2419795" y="3136492"/>
            <a:ext cx="7352400" cy="585000"/>
          </a:xfrm>
          <a:prstGeom prst="rect">
            <a:avLst/>
          </a:prstGeom>
          <a:noFill/>
          <a:ln>
            <a:noFill/>
          </a:ln>
        </p:spPr>
        <p:txBody>
          <a:bodyPr anchorCtr="0" anchor="ctr" bIns="45700" lIns="91425" spcFirstLastPara="1" rIns="91425" wrap="square" tIns="45700">
            <a:noAutofit/>
          </a:bodyPr>
          <a:lstStyle/>
          <a:p>
            <a:pPr indent="0" lvl="0" marL="0" marR="0" rtl="0" algn="ctr">
              <a:lnSpc>
                <a:spcPct val="103125"/>
              </a:lnSpc>
              <a:spcBef>
                <a:spcPts val="0"/>
              </a:spcBef>
              <a:spcAft>
                <a:spcPts val="0"/>
              </a:spcAft>
              <a:buClr>
                <a:srgbClr val="000000"/>
              </a:buClr>
              <a:buSzPts val="3200"/>
              <a:buFont typeface="Arial"/>
              <a:buNone/>
            </a:pPr>
            <a:r>
              <a:rPr b="1" i="0" lang="en-US" sz="3700" u="none" cap="none" strike="noStrike">
                <a:solidFill>
                  <a:srgbClr val="0198A3"/>
                </a:solidFill>
                <a:latin typeface="Montserrat"/>
                <a:ea typeface="Montserrat"/>
                <a:cs typeface="Montserrat"/>
                <a:sym typeface="Montserrat"/>
              </a:rPr>
              <a:t>STAGE 1</a:t>
            </a:r>
            <a:endParaRPr b="1" i="0" sz="37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65f130b859_0_63"/>
          <p:cNvSpPr txBox="1"/>
          <p:nvPr/>
        </p:nvSpPr>
        <p:spPr>
          <a:xfrm>
            <a:off x="1285500" y="1530175"/>
            <a:ext cx="6385200" cy="39957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0" i="0" lang="en-US" sz="1600" u="none" cap="none" strike="noStrike">
                <a:solidFill>
                  <a:schemeClr val="dk1"/>
                </a:solidFill>
                <a:latin typeface="Arial"/>
                <a:ea typeface="Arial"/>
                <a:cs typeface="Arial"/>
                <a:sym typeface="Arial"/>
              </a:rPr>
              <a:t>A. Nama kolom secara keseluruhan sudah sesuai hanya dilakukan rename untuk memperjelas dan menyamakan format penulisan.</a:t>
            </a:r>
            <a:endParaRPr b="0" i="0" sz="1600" u="none" cap="none" strike="noStrike">
              <a:solidFill>
                <a:schemeClr val="dk1"/>
              </a:solidFill>
              <a:latin typeface="Arial"/>
              <a:ea typeface="Arial"/>
              <a:cs typeface="Arial"/>
              <a:sym typeface="Arial"/>
            </a:endParaRPr>
          </a:p>
          <a:p>
            <a:pPr indent="0" lvl="0" marL="0" marR="0" rtl="0" algn="l">
              <a:lnSpc>
                <a:spcPct val="165000"/>
              </a:lnSpc>
              <a:spcBef>
                <a:spcPts val="0"/>
              </a:spcBef>
              <a:spcAft>
                <a:spcPts val="0"/>
              </a:spcAft>
              <a:buClr>
                <a:srgbClr val="000000"/>
              </a:buClr>
              <a:buSzPts val="3000"/>
              <a:buFont typeface="Arial"/>
              <a:buNone/>
            </a:pPr>
            <a:r>
              <a:rPr b="0" i="0" lang="en-US" sz="1600" u="none" cap="none" strike="noStrike">
                <a:solidFill>
                  <a:schemeClr val="dk1"/>
                </a:solidFill>
                <a:latin typeface="Arial"/>
                <a:ea typeface="Arial"/>
                <a:cs typeface="Arial"/>
                <a:sym typeface="Arial"/>
              </a:rPr>
              <a:t> </a:t>
            </a:r>
            <a:endParaRPr b="0" i="0" sz="1600" u="none" cap="none" strike="noStrike">
              <a:solidFill>
                <a:schemeClr val="dk1"/>
              </a:solidFill>
              <a:latin typeface="Arial"/>
              <a:ea typeface="Arial"/>
              <a:cs typeface="Arial"/>
              <a:sym typeface="Arial"/>
            </a:endParaRPr>
          </a:p>
          <a:p>
            <a:pPr indent="0" lvl="0" marL="0" marR="0" rtl="0" algn="l">
              <a:lnSpc>
                <a:spcPct val="165000"/>
              </a:lnSpc>
              <a:spcBef>
                <a:spcPts val="0"/>
              </a:spcBef>
              <a:spcAft>
                <a:spcPts val="0"/>
              </a:spcAft>
              <a:buClr>
                <a:srgbClr val="000000"/>
              </a:buClr>
              <a:buSzPts val="3000"/>
              <a:buFont typeface="Arial"/>
              <a:buNone/>
            </a:pPr>
            <a:r>
              <a:rPr b="0" i="0" lang="en-US" sz="1600" u="none" cap="none" strike="noStrike">
                <a:solidFill>
                  <a:schemeClr val="dk1"/>
                </a:solidFill>
                <a:latin typeface="Arial"/>
                <a:ea typeface="Arial"/>
                <a:cs typeface="Arial"/>
                <a:sym typeface="Arial"/>
              </a:rPr>
              <a:t>B. Pada dataset ini tidak terdapat missing values ataupun duplicated values.</a:t>
            </a:r>
            <a:endParaRPr b="0" i="0" sz="1600" u="none" cap="none" strike="noStrike">
              <a:solidFill>
                <a:schemeClr val="dk1"/>
              </a:solidFill>
              <a:latin typeface="Arial"/>
              <a:ea typeface="Arial"/>
              <a:cs typeface="Arial"/>
              <a:sym typeface="Arial"/>
            </a:endParaRPr>
          </a:p>
          <a:p>
            <a:pPr indent="0" lvl="0" marL="0" marR="0" rtl="0" algn="l">
              <a:lnSpc>
                <a:spcPct val="165000"/>
              </a:lnSpc>
              <a:spcBef>
                <a:spcPts val="0"/>
              </a:spcBef>
              <a:spcAft>
                <a:spcPts val="0"/>
              </a:spcAft>
              <a:buClr>
                <a:srgbClr val="000000"/>
              </a:buClr>
              <a:buSzPts val="3000"/>
              <a:buFont typeface="Arial"/>
              <a:buNone/>
            </a:pPr>
            <a:r>
              <a:t/>
            </a:r>
            <a:endParaRPr b="0" i="0" sz="1600" u="none" cap="none" strike="noStrike">
              <a:solidFill>
                <a:schemeClr val="dk1"/>
              </a:solidFill>
              <a:latin typeface="Arial"/>
              <a:ea typeface="Arial"/>
              <a:cs typeface="Arial"/>
              <a:sym typeface="Arial"/>
            </a:endParaRPr>
          </a:p>
          <a:p>
            <a:pPr indent="0" lvl="0" marL="0" marR="0" rtl="0" algn="l">
              <a:lnSpc>
                <a:spcPct val="165000"/>
              </a:lnSpc>
              <a:spcBef>
                <a:spcPts val="0"/>
              </a:spcBef>
              <a:spcAft>
                <a:spcPts val="0"/>
              </a:spcAft>
              <a:buClr>
                <a:srgbClr val="000000"/>
              </a:buClr>
              <a:buSzPts val="3000"/>
              <a:buFont typeface="Arial"/>
              <a:buNone/>
            </a:pPr>
            <a:r>
              <a:rPr b="0" i="0" lang="en-US" sz="1600" u="none" cap="none" strike="noStrike">
                <a:solidFill>
                  <a:schemeClr val="dk1"/>
                </a:solidFill>
                <a:latin typeface="Arial"/>
                <a:ea typeface="Arial"/>
                <a:cs typeface="Arial"/>
                <a:sym typeface="Arial"/>
              </a:rPr>
              <a:t>C. Untuk nilai summary dari kolom numerical dan kategorical tidak ada yang aneh, hanya dapat dilihat pada target (Risk_Flag) terdapat class imbalance yang sangat besar, akan dihandle lebih lanjut nantinya.</a:t>
            </a:r>
            <a:endParaRPr b="0" i="0" sz="1600" u="none" cap="none" strike="noStrike">
              <a:solidFill>
                <a:schemeClr val="dk1"/>
              </a:solidFill>
              <a:latin typeface="Arial"/>
              <a:ea typeface="Arial"/>
              <a:cs typeface="Arial"/>
              <a:sym typeface="Arial"/>
            </a:endParaRPr>
          </a:p>
        </p:txBody>
      </p:sp>
      <p:sp>
        <p:nvSpPr>
          <p:cNvPr id="90" name="Google Shape;90;g265f130b859_0_63"/>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1. Descriptive Statistics</a:t>
            </a:r>
            <a:endParaRPr b="1" i="0" sz="3200" u="none" cap="none" strike="noStrike">
              <a:solidFill>
                <a:srgbClr val="0198A3"/>
              </a:solidFill>
              <a:latin typeface="Montserrat"/>
              <a:ea typeface="Montserrat"/>
              <a:cs typeface="Montserrat"/>
              <a:sym typeface="Montserrat"/>
            </a:endParaRPr>
          </a:p>
        </p:txBody>
      </p:sp>
      <p:pic>
        <p:nvPicPr>
          <p:cNvPr id="91" name="Google Shape;91;g265f130b859_0_63"/>
          <p:cNvPicPr preferRelativeResize="0"/>
          <p:nvPr/>
        </p:nvPicPr>
        <p:blipFill rotWithShape="1">
          <a:blip r:embed="rId3">
            <a:alphaModFix/>
          </a:blip>
          <a:srcRect b="4939" l="18804" r="55193" t="47230"/>
          <a:stretch/>
        </p:blipFill>
        <p:spPr>
          <a:xfrm>
            <a:off x="8076825" y="763775"/>
            <a:ext cx="2762725" cy="2857125"/>
          </a:xfrm>
          <a:prstGeom prst="rect">
            <a:avLst/>
          </a:prstGeom>
          <a:noFill/>
          <a:ln>
            <a:noFill/>
          </a:ln>
        </p:spPr>
      </p:pic>
      <p:pic>
        <p:nvPicPr>
          <p:cNvPr id="92" name="Google Shape;92;g265f130b859_0_63"/>
          <p:cNvPicPr preferRelativeResize="0"/>
          <p:nvPr/>
        </p:nvPicPr>
        <p:blipFill rotWithShape="1">
          <a:blip r:embed="rId4">
            <a:alphaModFix/>
          </a:blip>
          <a:srcRect b="19913" l="18828" r="62920" t="64036"/>
          <a:stretch/>
        </p:blipFill>
        <p:spPr>
          <a:xfrm>
            <a:off x="8174325" y="5078488"/>
            <a:ext cx="2145177" cy="1060650"/>
          </a:xfrm>
          <a:prstGeom prst="rect">
            <a:avLst/>
          </a:prstGeom>
          <a:noFill/>
          <a:ln>
            <a:noFill/>
          </a:ln>
        </p:spPr>
      </p:pic>
      <p:pic>
        <p:nvPicPr>
          <p:cNvPr id="93" name="Google Shape;93;g265f130b859_0_63"/>
          <p:cNvPicPr preferRelativeResize="0"/>
          <p:nvPr/>
        </p:nvPicPr>
        <p:blipFill rotWithShape="1">
          <a:blip r:embed="rId5">
            <a:alphaModFix/>
          </a:blip>
          <a:srcRect b="20838" l="18930" r="68406" t="70626"/>
          <a:stretch/>
        </p:blipFill>
        <p:spPr>
          <a:xfrm>
            <a:off x="8174325" y="3943275"/>
            <a:ext cx="2145177" cy="81285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265f130b859_0_68"/>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2. Univariate Analysis</a:t>
            </a:r>
            <a:endParaRPr b="1" i="0" sz="3200" u="none" cap="none" strike="noStrike">
              <a:solidFill>
                <a:srgbClr val="0198A3"/>
              </a:solidFill>
              <a:latin typeface="Montserrat"/>
              <a:ea typeface="Montserrat"/>
              <a:cs typeface="Montserrat"/>
              <a:sym typeface="Montserrat"/>
            </a:endParaRPr>
          </a:p>
        </p:txBody>
      </p:sp>
      <p:pic>
        <p:nvPicPr>
          <p:cNvPr id="99" name="Google Shape;99;g265f130b859_0_68"/>
          <p:cNvPicPr preferRelativeResize="0"/>
          <p:nvPr/>
        </p:nvPicPr>
        <p:blipFill rotWithShape="1">
          <a:blip r:embed="rId3">
            <a:alphaModFix/>
          </a:blip>
          <a:srcRect b="50159" l="0" r="0" t="0"/>
          <a:stretch/>
        </p:blipFill>
        <p:spPr>
          <a:xfrm>
            <a:off x="870375" y="1497750"/>
            <a:ext cx="4939001" cy="4937677"/>
          </a:xfrm>
          <a:prstGeom prst="rect">
            <a:avLst/>
          </a:prstGeom>
          <a:noFill/>
          <a:ln>
            <a:noFill/>
          </a:ln>
        </p:spPr>
      </p:pic>
      <p:pic>
        <p:nvPicPr>
          <p:cNvPr id="100" name="Google Shape;100;g265f130b859_0_68"/>
          <p:cNvPicPr preferRelativeResize="0"/>
          <p:nvPr/>
        </p:nvPicPr>
        <p:blipFill rotWithShape="1">
          <a:blip r:embed="rId3">
            <a:alphaModFix/>
          </a:blip>
          <a:srcRect b="0" l="0" r="0" t="50159"/>
          <a:stretch/>
        </p:blipFill>
        <p:spPr>
          <a:xfrm>
            <a:off x="6349975" y="1497713"/>
            <a:ext cx="4937760" cy="49377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66454c0e98_0_61"/>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2. Univariate Analysis</a:t>
            </a:r>
            <a:endParaRPr b="1" i="0" sz="3200" u="none" cap="none" strike="noStrike">
              <a:solidFill>
                <a:srgbClr val="0198A3"/>
              </a:solidFill>
              <a:latin typeface="Montserrat"/>
              <a:ea typeface="Montserrat"/>
              <a:cs typeface="Montserrat"/>
              <a:sym typeface="Montserrat"/>
            </a:endParaRPr>
          </a:p>
        </p:txBody>
      </p:sp>
      <p:pic>
        <p:nvPicPr>
          <p:cNvPr id="106" name="Google Shape;106;g266454c0e98_0_61"/>
          <p:cNvPicPr preferRelativeResize="0"/>
          <p:nvPr/>
        </p:nvPicPr>
        <p:blipFill>
          <a:blip r:embed="rId3">
            <a:alphaModFix/>
          </a:blip>
          <a:stretch>
            <a:fillRect/>
          </a:stretch>
        </p:blipFill>
        <p:spPr>
          <a:xfrm>
            <a:off x="1305900" y="1413092"/>
            <a:ext cx="3944395" cy="5271555"/>
          </a:xfrm>
          <a:prstGeom prst="rect">
            <a:avLst/>
          </a:prstGeom>
          <a:noFill/>
          <a:ln>
            <a:noFill/>
          </a:ln>
        </p:spPr>
      </p:pic>
      <p:pic>
        <p:nvPicPr>
          <p:cNvPr id="107" name="Google Shape;107;g266454c0e98_0_61"/>
          <p:cNvPicPr preferRelativeResize="0"/>
          <p:nvPr/>
        </p:nvPicPr>
        <p:blipFill>
          <a:blip r:embed="rId4">
            <a:alphaModFix/>
          </a:blip>
          <a:stretch>
            <a:fillRect/>
          </a:stretch>
        </p:blipFill>
        <p:spPr>
          <a:xfrm>
            <a:off x="5947970" y="1413092"/>
            <a:ext cx="5271555" cy="527155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266454c0e98_0_69"/>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2. Univariate Analysis</a:t>
            </a:r>
            <a:endParaRPr b="1" i="0" sz="3200" u="none" cap="none" strike="noStrike">
              <a:solidFill>
                <a:srgbClr val="0198A3"/>
              </a:solidFill>
              <a:latin typeface="Montserrat"/>
              <a:ea typeface="Montserrat"/>
              <a:cs typeface="Montserrat"/>
              <a:sym typeface="Montserrat"/>
            </a:endParaRPr>
          </a:p>
        </p:txBody>
      </p:sp>
      <p:pic>
        <p:nvPicPr>
          <p:cNvPr id="113" name="Google Shape;113;g266454c0e98_0_69"/>
          <p:cNvPicPr preferRelativeResize="0"/>
          <p:nvPr/>
        </p:nvPicPr>
        <p:blipFill>
          <a:blip r:embed="rId3">
            <a:alphaModFix/>
          </a:blip>
          <a:stretch>
            <a:fillRect/>
          </a:stretch>
        </p:blipFill>
        <p:spPr>
          <a:xfrm>
            <a:off x="837500" y="1808250"/>
            <a:ext cx="5244626" cy="3912650"/>
          </a:xfrm>
          <a:prstGeom prst="rect">
            <a:avLst/>
          </a:prstGeom>
          <a:noFill/>
          <a:ln>
            <a:noFill/>
          </a:ln>
        </p:spPr>
      </p:pic>
      <p:pic>
        <p:nvPicPr>
          <p:cNvPr id="114" name="Google Shape;114;g266454c0e98_0_69"/>
          <p:cNvPicPr preferRelativeResize="0"/>
          <p:nvPr/>
        </p:nvPicPr>
        <p:blipFill>
          <a:blip r:embed="rId4">
            <a:alphaModFix/>
          </a:blip>
          <a:stretch>
            <a:fillRect/>
          </a:stretch>
        </p:blipFill>
        <p:spPr>
          <a:xfrm>
            <a:off x="7029750" y="1676524"/>
            <a:ext cx="3985525" cy="41761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65f130b859_0_73"/>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chemeClr val="dk1"/>
              </a:buClr>
              <a:buSzPts val="3200"/>
              <a:buFont typeface="Arial"/>
              <a:buNone/>
            </a:pPr>
            <a:r>
              <a:rPr b="1" i="0" lang="en-US" sz="3200" u="none" cap="none" strike="noStrike">
                <a:solidFill>
                  <a:srgbClr val="0198A3"/>
                </a:solidFill>
                <a:latin typeface="Montserrat"/>
                <a:ea typeface="Montserrat"/>
                <a:cs typeface="Montserrat"/>
                <a:sym typeface="Montserrat"/>
              </a:rPr>
              <a:t>2. Univariate Analysis</a:t>
            </a:r>
            <a:endParaRPr b="1" i="0" sz="3200" u="none" cap="none" strike="noStrike">
              <a:solidFill>
                <a:srgbClr val="0198A3"/>
              </a:solidFill>
              <a:latin typeface="Montserrat"/>
              <a:ea typeface="Montserrat"/>
              <a:cs typeface="Montserrat"/>
              <a:sym typeface="Montserrat"/>
            </a:endParaRPr>
          </a:p>
        </p:txBody>
      </p:sp>
      <p:pic>
        <p:nvPicPr>
          <p:cNvPr id="120" name="Google Shape;120;g265f130b859_0_73"/>
          <p:cNvPicPr preferRelativeResize="0"/>
          <p:nvPr/>
        </p:nvPicPr>
        <p:blipFill rotWithShape="1">
          <a:blip r:embed="rId3">
            <a:alphaModFix/>
          </a:blip>
          <a:srcRect b="66498" l="0" r="0" t="0"/>
          <a:stretch/>
        </p:blipFill>
        <p:spPr>
          <a:xfrm>
            <a:off x="492825" y="2261938"/>
            <a:ext cx="3495306" cy="2725947"/>
          </a:xfrm>
          <a:prstGeom prst="rect">
            <a:avLst/>
          </a:prstGeom>
          <a:noFill/>
          <a:ln>
            <a:noFill/>
          </a:ln>
        </p:spPr>
      </p:pic>
      <p:pic>
        <p:nvPicPr>
          <p:cNvPr id="121" name="Google Shape;121;g265f130b859_0_73"/>
          <p:cNvPicPr preferRelativeResize="0"/>
          <p:nvPr/>
        </p:nvPicPr>
        <p:blipFill rotWithShape="1">
          <a:blip r:embed="rId3">
            <a:alphaModFix/>
          </a:blip>
          <a:srcRect b="33247" l="0" r="0" t="33250"/>
          <a:stretch/>
        </p:blipFill>
        <p:spPr>
          <a:xfrm>
            <a:off x="3988130" y="2260050"/>
            <a:ext cx="4049488" cy="2729723"/>
          </a:xfrm>
          <a:prstGeom prst="rect">
            <a:avLst/>
          </a:prstGeom>
          <a:noFill/>
          <a:ln>
            <a:noFill/>
          </a:ln>
        </p:spPr>
      </p:pic>
      <p:pic>
        <p:nvPicPr>
          <p:cNvPr id="122" name="Google Shape;122;g265f130b859_0_73"/>
          <p:cNvPicPr preferRelativeResize="0"/>
          <p:nvPr/>
        </p:nvPicPr>
        <p:blipFill rotWithShape="1">
          <a:blip r:embed="rId3">
            <a:alphaModFix/>
          </a:blip>
          <a:srcRect b="0" l="0" r="0" t="66499"/>
          <a:stretch/>
        </p:blipFill>
        <p:spPr>
          <a:xfrm>
            <a:off x="8037616" y="2261935"/>
            <a:ext cx="4046058" cy="272594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